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60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0"/>
            <a:ext cx="8979408" cy="9144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5047488"/>
            <a:ext cx="8979408" cy="96012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86868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Riset Pemasaran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457200" y="1783080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A7B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Menguji Inovasi Produkmu ke Pasar Nyata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7200" y="2423160"/>
            <a:ext cx="65836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Kamu sudah punya inovasi produk.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Sekarang waktunya membuktikan: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pasar benar-benar mau membeli?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4462272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88888"/>
                </a:solidFill>
              </a:rPr>
              <a:t>Politeknik Wilmar Bisnis Indonesia  ·  WBIIC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2928A"/>
                </a:solidFill>
              </a:rPr>
              <a:t>PERJALANAN BISNISMU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Inovasimu sudah matang — sekarang giliran pasar menilai!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2331720"/>
            <a:ext cx="8412480" cy="4572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103120"/>
            <a:ext cx="475488" cy="475488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W1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274320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Activity Plan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1572768" y="2103120"/>
            <a:ext cx="475488" cy="475488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89888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1344168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Ide &amp; Inovasi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(SCAMPER)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642616" y="2103120"/>
            <a:ext cx="475488" cy="475488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59736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W3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2414016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Lean Startup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Vision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712464" y="2103120"/>
            <a:ext cx="475488" cy="475488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29584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W4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3483864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Blue Ocean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Strategy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782312" y="2103120"/>
            <a:ext cx="475488" cy="475488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99432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W5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53712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Red Ocean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Strategy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852160" y="2103120"/>
            <a:ext cx="475488" cy="475488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669280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W6-7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5623560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Lean Startup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Accelerate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922008" y="2103120"/>
            <a:ext cx="475488" cy="475488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39128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UTS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6693408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Ujian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Tengah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936992" y="2048256"/>
            <a:ext cx="585216" cy="585216"/>
          </a:xfrm>
          <a:prstGeom prst="ellipse">
            <a:avLst/>
          </a:prstGeom>
          <a:solidFill>
            <a:srgbClr val="FDF3E0"/>
          </a:solidFill>
          <a:ln w="25400">
            <a:solidFill>
              <a:srgbClr val="AA7B2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991856" y="2103120"/>
            <a:ext cx="475488" cy="475488"/>
          </a:xfrm>
          <a:prstGeom prst="ellipse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808976" y="2103120"/>
            <a:ext cx="868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W9 ★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7763256" y="2743200"/>
            <a:ext cx="960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AA7B2D"/>
                </a:solidFill>
              </a:rPr>
              <a:t>Uji Inovasi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AA7B2D"/>
                </a:solidFill>
              </a:rPr>
              <a:t>ke Pasar!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365760" y="3566160"/>
            <a:ext cx="8412480" cy="157734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363931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A7B2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📌  Kamu sudah punya: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48640" y="4023360"/>
            <a:ext cx="80467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Ide produk inovatif yang sudah dirancang dengan SCAMPER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48640" y="4297680"/>
            <a:ext cx="80467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Strategi bisnis berbasis Blue/Red Ocean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48640" y="4572000"/>
            <a:ext cx="80467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Rencana akselerasi Lean Startup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48640" y="4832604"/>
            <a:ext cx="80467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A7B2D"/>
                </a:solidFill>
              </a:rPr>
              <a:t>Pertemuan 9: Buktikan inovasimu ke pelanggan nyata dengan Test Card.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33822"/>
                </a:solidFill>
              </a:rPr>
              <a:t>MENGAPA HARUS DIUJI?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Inovasi Bagus Belum Tentu Laku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040" y="1188720"/>
            <a:ext cx="4069080" cy="3703320"/>
          </a:xfrm>
          <a:prstGeom prst="rect">
            <a:avLst/>
          </a:prstGeom>
          <a:solidFill>
            <a:srgbClr val="FFF3F0"/>
          </a:solidFill>
          <a:ln w="12700">
            <a:solidFill>
              <a:srgbClr val="CC33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188720"/>
            <a:ext cx="4069080" cy="384048"/>
          </a:xfrm>
          <a:prstGeom prst="rect">
            <a:avLst/>
          </a:prstGeom>
          <a:solidFill>
            <a:srgbClr val="CC3300"/>
          </a:solidFill>
          <a:ln w="12700">
            <a:solidFill>
              <a:srgbClr val="CC33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188720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❌  TANPA VALIDASI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682496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Produksi besar sebelum tahu apakah pelanggan mau beli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221992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Inovasi fitur yang sebetulnya tidak dibutuhkan pelanggan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761488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Harga terlalu tinggi atau terlalu rendah dari ekspektasi pasar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300984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Segmen pelanggan yang salah ditarget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40480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Modal habis sebelum produk terjual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4880" y="1188720"/>
            <a:ext cx="4069080" cy="3703320"/>
          </a:xfrm>
          <a:prstGeom prst="rect">
            <a:avLst/>
          </a:prstGeom>
          <a:solidFill>
            <a:srgbClr val="E8F4F2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754880" y="1188720"/>
            <a:ext cx="4069080" cy="384048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1188720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✅  DENGAN TEST CARD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892040" y="1682496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Uji asumsi sebelum investasi produksi besar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892040" y="2221992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Tahu persis fitur mana yang paling diinginkan pelanggan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892040" y="2761488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Temukan harga yang tepat dari respon nyata pasar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892040" y="3300984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Validasi segmen pelanggan yang paling potensial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892040" y="3840480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38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Iterasi cepat sebelum kehabisan modal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7AB320"/>
                </a:solidFill>
              </a:rPr>
              <a:t>TEST CARD — FORMAT STRATEGYZER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75488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Langkah Menguji Inovasi Produkmu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320040" y="1115568"/>
            <a:ext cx="8503920" cy="3822192"/>
          </a:xfrm>
          <a:prstGeom prst="rect">
            <a:avLst/>
          </a:prstGeom>
          <a:solidFill>
            <a:srgbClr val="9ACD32"/>
          </a:solidFill>
          <a:ln w="12700">
            <a:solidFill>
              <a:srgbClr val="7AB320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115568"/>
            <a:ext cx="8503920" cy="502920"/>
          </a:xfrm>
          <a:prstGeom prst="rect">
            <a:avLst/>
          </a:prstGeom>
          <a:solidFill>
            <a:srgbClr val="7AB320"/>
          </a:solidFill>
          <a:ln w="12700">
            <a:solidFill>
              <a:srgbClr val="7AB32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1155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 Card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3383280" y="1188720"/>
            <a:ext cx="2606040" cy="274320"/>
          </a:xfrm>
          <a:prstGeom prst="rect">
            <a:avLst/>
          </a:prstGeom>
          <a:solidFill>
            <a:srgbClr val="FFFFFF">
              <a:alpha val="85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1188720"/>
            <a:ext cx="2606040" cy="2743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B320"/>
                </a:solidFill>
              </a:rPr>
              <a:t>Test Name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080760" y="1188720"/>
            <a:ext cx="1325880" cy="274320"/>
          </a:xfrm>
          <a:prstGeom prst="rect">
            <a:avLst/>
          </a:prstGeom>
          <a:solidFill>
            <a:srgbClr val="FFFFFF">
              <a:alpha val="85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80760" y="1188720"/>
            <a:ext cx="1325880" cy="2743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B320"/>
                </a:solidFill>
              </a:rPr>
              <a:t>Deadline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498080" y="1188720"/>
            <a:ext cx="1207008" cy="274320"/>
          </a:xfrm>
          <a:prstGeom prst="rect">
            <a:avLst/>
          </a:prstGeom>
          <a:solidFill>
            <a:srgbClr val="FFFFFF">
              <a:alpha val="85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98080" y="1188720"/>
            <a:ext cx="1207008" cy="2743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B320"/>
                </a:solidFill>
              </a:rPr>
              <a:t>Duration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84048" y="1719072"/>
            <a:ext cx="4133088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" y="1764792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HYPOTHESIS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384048" y="1920240"/>
            <a:ext cx="1828800" cy="292608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9768" y="1920240"/>
            <a:ext cx="1783080" cy="29260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33822"/>
                </a:solidFill>
              </a:rPr>
              <a:t>We believe that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5488" y="2240280"/>
            <a:ext cx="3931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Tulis asumsi tentang inovasi produkmu: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siapa pelanggannya, inovasi apa, mengapa mereka mau beli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75488" y="2615184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ⓘ Tandai seberapa KRITIS asumsi ini bagi kelangsungan bisnis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636008" y="1719072"/>
            <a:ext cx="4133088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27448" y="1764792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TEST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636008" y="1920240"/>
            <a:ext cx="1828800" cy="292608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81728" y="1920240"/>
            <a:ext cx="1783080" cy="29260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33822"/>
                </a:solidFill>
              </a:rPr>
              <a:t>To verify that, we will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727448" y="2240280"/>
            <a:ext cx="3931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cara pengujian yang paling efisien: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survei, wawancara, demo, uji jual, pre-order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4727448" y="2615184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ⓘ Pertimbangkan: Test Cost (biaya) &amp; Data Reliability (keandalan data)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384048" y="2862072"/>
            <a:ext cx="4133088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5488" y="2907792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METRIC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384048" y="3063240"/>
            <a:ext cx="1828800" cy="292608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29768" y="3063240"/>
            <a:ext cx="1783080" cy="29260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33822"/>
                </a:solidFill>
              </a:rPr>
              <a:t>And measure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75488" y="3383280"/>
            <a:ext cx="3931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metrik yang jelas dan terukur: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yang akan dihitung sebagai bukti inovasi diterima?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475488" y="3758184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ⓘ Pertimbangkan: Time Required (berapa lama pengujian berlangsung)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636008" y="2862072"/>
            <a:ext cx="4133088" cy="1078992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27448" y="2907792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CRITERIA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4636008" y="3063240"/>
            <a:ext cx="1828800" cy="292608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81728" y="3063240"/>
            <a:ext cx="1783080" cy="29260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33822"/>
                </a:solidFill>
              </a:rPr>
              <a:t>We are right if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727448" y="3383280"/>
            <a:ext cx="3931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Tulis angka atau kondisi spesifik yang membuktikan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bahwa inovasimu berhasil divalidasi pasar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4727448" y="3758184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AB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ⓘ Contoh: '≥ 15 dari 20 responden mau beli' — harus konkret!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365760" y="4919472"/>
            <a:ext cx="8412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888888"/>
                </a:solidFill>
              </a:rPr>
              <a:t>Sumber: Osterwalder et al., Testing Business Ideas — Strategyzer (2019)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7AB320"/>
                </a:solidFill>
              </a:rPr>
              <a:t>CONTOH TEST CARD TERISI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7548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Inovasi: Kemasan Ramah Lingkungan untuk Produk Makanan Kampus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320040" y="1069848"/>
            <a:ext cx="8503920" cy="292608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6984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A7B2D"/>
                </a:solidFill>
              </a:rPr>
              <a:t>💡  INOVASI (SCAMPER — Substitute): Ganti plastik sekali pakai → kemasan daun pisang modern yang estetis &amp; terurai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20040" y="1435608"/>
            <a:ext cx="8503920" cy="3520440"/>
          </a:xfrm>
          <a:prstGeom prst="rect">
            <a:avLst/>
          </a:prstGeom>
          <a:solidFill>
            <a:srgbClr val="9ACD32"/>
          </a:solidFill>
          <a:ln w="12700">
            <a:solidFill>
              <a:srgbClr val="7AB320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1435608"/>
            <a:ext cx="8503920" cy="402336"/>
          </a:xfrm>
          <a:prstGeom prst="rect">
            <a:avLst/>
          </a:prstGeom>
          <a:solidFill>
            <a:srgbClr val="7AB320"/>
          </a:solidFill>
          <a:ln w="12700">
            <a:solidFill>
              <a:srgbClr val="7AB32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35608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 Card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291840" y="1499616"/>
            <a:ext cx="2560320" cy="246888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1499616"/>
            <a:ext cx="2560320" cy="24688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Uji Kemasan Inovatif — Tim Makanan Sehat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943600" y="1499616"/>
            <a:ext cx="1280160" cy="246888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0" y="1499616"/>
            <a:ext cx="1280160" cy="24688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Rabu, Pekan ini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7315200" y="1499616"/>
            <a:ext cx="1417320" cy="246888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0" y="1499616"/>
            <a:ext cx="1417320" cy="24688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5 hari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84048" y="1920240"/>
            <a:ext cx="4133088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5488" y="1975104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</a:rPr>
              <a:t>STEP 1: HYPOTHESIS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384048" y="2157984"/>
            <a:ext cx="1828800" cy="274320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29768" y="2157984"/>
            <a:ext cx="1783080" cy="2743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33822"/>
                </a:solidFill>
              </a:rPr>
              <a:t>We believe that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75488" y="2468880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Konsumen muda (18–30 th) di sekitar kampus BERSEDIA membeli makanan kami seharga Rp 18.000 dengan kemasan daun pisang, karena mereka peduli lingkungan dan tertarik estetika kemasan unik.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75488" y="3154680"/>
            <a:ext cx="39319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i="1" dirty="0">
                <a:solidFill>
                  <a:srgbClr val="7AB320"/>
                </a:solidFill>
              </a:rPr>
              <a:t>🔴 Critical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636008" y="1920240"/>
            <a:ext cx="4133088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27448" y="1975104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</a:rPr>
              <a:t>STEP 2: TEST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4636008" y="2157984"/>
            <a:ext cx="1828800" cy="274320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81728" y="2157984"/>
            <a:ext cx="1783080" cy="2743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33822"/>
                </a:solidFill>
              </a:rPr>
              <a:t>To verify that, we will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727448" y="2468880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Membuka booth uji jual 3 hari di area kampus, menawarkan produk dengan 2 pilihan kemasan (plastik vs daun pisang) dan mencatat pilihan serta alasan pembelian melalui wawancara singkat.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727448" y="3154680"/>
            <a:ext cx="39319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i="1" dirty="0">
                <a:solidFill>
                  <a:srgbClr val="7AB320"/>
                </a:solidFill>
              </a:rPr>
              <a:t>💰 Low Cost  👍 High Reliability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384048" y="3401568"/>
            <a:ext cx="4133088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75488" y="3456432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</a:rPr>
              <a:t>STEP 3: METRIC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384048" y="3639312"/>
            <a:ext cx="1828800" cy="274320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29768" y="3639312"/>
            <a:ext cx="1783080" cy="2743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33822"/>
                </a:solidFill>
              </a:rPr>
              <a:t>And measure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75488" y="3950208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Persentase pembeli yang memilih kemasan daun pisang; jumlah unit terjual per hari; Net Promoter Score singkat (skala 1–5) terkait kepuasan kemasan inovatif.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475488" y="4636008"/>
            <a:ext cx="39319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i="1" dirty="0">
                <a:solidFill>
                  <a:srgbClr val="7AB320"/>
                </a:solidFill>
              </a:rPr>
              <a:t>⏱ 3 hari pengujian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636008" y="3401568"/>
            <a:ext cx="4133088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27448" y="3456432"/>
            <a:ext cx="3931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AB320"/>
                </a:solidFill>
              </a:rPr>
              <a:t>STEP 4: CRITERIA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4636008" y="3639312"/>
            <a:ext cx="1828800" cy="274320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681728" y="3639312"/>
            <a:ext cx="1783080" cy="2743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33822"/>
                </a:solidFill>
              </a:rPr>
              <a:t>We are right if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4727448" y="3950208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60% pembeli memilih kemasan daun pisang (≥12 dari 20 pembeli/hari), minimal 20 unit terjual/hari, dan rata-rata skor kepuasan kemasan ≥ 4.0 dari 5.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2928A"/>
                </a:solidFill>
              </a:rPr>
              <a:t>CARA MENGISI TEST CARD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Panduan Praktis untuk Timmu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320040" y="1170432"/>
            <a:ext cx="4224528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7AB320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170432"/>
            <a:ext cx="4224528" cy="347472"/>
          </a:xfrm>
          <a:prstGeom prst="rect">
            <a:avLst/>
          </a:prstGeom>
          <a:solidFill>
            <a:srgbClr val="7AB320"/>
          </a:solidFill>
          <a:ln w="12700">
            <a:solidFill>
              <a:srgbClr val="7AB32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170432"/>
            <a:ext cx="4224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01  WE BELIEVE THAT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" y="1554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928A"/>
                </a:solidFill>
              </a:rPr>
              <a:t>✅ LAKUKAN: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" y="1773936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Sebut inovasi spesifik yang sudah kamu rancang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29768" y="207568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Sebut segmen pelanggan yang jelas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29768" y="2377440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Tulis kenapa mereka mau beli inovasimu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423160" y="1554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C3300"/>
                </a:solidFill>
              </a:rPr>
              <a:t>❌ HINDARI: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441448" y="1773936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tulis 'semua orang mau beli'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2441448" y="2075688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terlalu umum atau filosofis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754880" y="1170432"/>
            <a:ext cx="4224528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754880" y="1170432"/>
            <a:ext cx="4224528" cy="347472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54880" y="1170432"/>
            <a:ext cx="4224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02  TO VERIFY THAT, WE WILL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846320" y="1554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928A"/>
                </a:solidFill>
              </a:rPr>
              <a:t>✅ LAKUKAN: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864608" y="1773936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Pilih metode yang bisa dilakukan dalam 5–7 hari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864608" y="207568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Demo produk inovatif langsung ke calon pembeli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864608" y="2377440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Wawancara 5–10 orang atau survei 30+ responden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6858000" y="155448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C3300"/>
                </a:solidFill>
              </a:rPr>
              <a:t>❌ HINDARI: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876288" y="1773936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hanya tanya 'apakah kamu suka?'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6876288" y="2075688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riset yang terlalu mahal atau lama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320040" y="3090672"/>
            <a:ext cx="4224528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AA7B2D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20040" y="3090672"/>
            <a:ext cx="4224528" cy="347472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0040" y="3090672"/>
            <a:ext cx="4224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03  AND MEASURE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1148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928A"/>
                </a:solidFill>
              </a:rPr>
              <a:t>✅ LAKUKAN: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29768" y="3694176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Tentukan 1–2 metrik utama yang terukur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29768" y="399592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Gunakan angka: % yang mau beli, jumlah unit, skor kepuasan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29768" y="4297680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Pastikan data bisa dikumpulkan dalam waktu riset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242316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C3300"/>
                </a:solidFill>
              </a:rPr>
              <a:t>❌ HINDARI: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2441448" y="3694176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pakai metrik 'banyak yang tertarik'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2441448" y="3995928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skip step ini — tanpa metrik, kamu tidak tahu berhasil atau tidak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4754880" y="3090672"/>
            <a:ext cx="4224528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133822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754880" y="3090672"/>
            <a:ext cx="4224528" cy="347472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54880" y="3090672"/>
            <a:ext cx="4224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04  WE ARE RIGHT IF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84632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928A"/>
                </a:solidFill>
              </a:rPr>
              <a:t>✅ LAKUKAN: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864608" y="3694176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Tulis angka konkret sebagai standar keberhasilan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4864608" y="399592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Contoh: '≥ 15 dari 20 orang bersedia pre-order'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4864608" y="4297680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Tentukan sebelum mulai — jangan ubah setelah lihat hasil!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858000" y="3474720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C3300"/>
                </a:solidFill>
              </a:rPr>
              <a:t>❌ HINDARI: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876288" y="3694176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pakai kriteria yang mudah dipenuhi agar terlihat sukses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6876288" y="3995928"/>
            <a:ext cx="193852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B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Jangan ubah kriteria setelah data masuk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2928A"/>
                </a:solidFill>
              </a:rPr>
              <a:t>METODE PENGUJIAN INOVASI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Pilih Cara yang Paling Cocok untuk Step 2 Test Card-mu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188720"/>
            <a:ext cx="2011680" cy="3639312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188720"/>
            <a:ext cx="2011680" cy="73152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29844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🗣️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65760" y="1901952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Wawancara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Langsung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2496312"/>
            <a:ext cx="1828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Tanya 5–10 calon pelanggan tentang inovasimu. Paling kaya insight!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65760" y="3364992"/>
            <a:ext cx="1828800" cy="502920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3364992"/>
            <a:ext cx="182880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A7B2D"/>
                </a:solidFill>
              </a:rPr>
              <a:t>🎯 Produk baru, belum ada di pasar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65760" y="3913632"/>
            <a:ext cx="1828800" cy="256032"/>
          </a:xfrm>
          <a:prstGeom prst="rect">
            <a:avLst/>
          </a:prstGeom>
          <a:solidFill>
            <a:srgbClr val="E8F4F2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3913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33822"/>
                </a:solidFill>
              </a:rPr>
              <a:t>🟢 Murah  5–10 orang, 15 mnt/orang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2450592" y="1188720"/>
            <a:ext cx="2011680" cy="3639312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450592" y="1188720"/>
            <a:ext cx="2011680" cy="73152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450592" y="129844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📋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2542032" y="1901952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Survei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Online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542032" y="2496312"/>
            <a:ext cx="1828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Form ke 30–50 responden. Cepat untuk ukur minat beli dan validasi harga.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542032" y="3364992"/>
            <a:ext cx="1828800" cy="502920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542032" y="3364992"/>
            <a:ext cx="182880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A7B2D"/>
                </a:solidFill>
              </a:rPr>
              <a:t>🎯 Validasi harga &amp; fitur inovasi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2542032" y="3913632"/>
            <a:ext cx="1828800" cy="256032"/>
          </a:xfrm>
          <a:prstGeom prst="rect">
            <a:avLst/>
          </a:prstGeom>
          <a:solidFill>
            <a:srgbClr val="E8F4F2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42032" y="3913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33822"/>
                </a:solidFill>
              </a:rPr>
              <a:t>🟢 Murah  Google Form / Typeform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4626864" y="1188720"/>
            <a:ext cx="2011680" cy="3639312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626864" y="1188720"/>
            <a:ext cx="2011680" cy="73152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26864" y="129844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🛒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4718304" y="1901952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Demo + Uji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Jual Langsung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18304" y="2496312"/>
            <a:ext cx="1828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Bawa produk inovatif ke lapangan, tawarkan langsung. Bukti terkuat!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718304" y="3364992"/>
            <a:ext cx="1828800" cy="502920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718304" y="3364992"/>
            <a:ext cx="182880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A7B2D"/>
                </a:solidFill>
              </a:rPr>
              <a:t>🎯 Produk fisik yang bisa dicoba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718304" y="3913632"/>
            <a:ext cx="1828800" cy="256032"/>
          </a:xfrm>
          <a:prstGeom prst="rect">
            <a:avLst/>
          </a:prstGeom>
          <a:solidFill>
            <a:srgbClr val="E8F4F2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718304" y="3913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33822"/>
                </a:solidFill>
              </a:rPr>
              <a:t>🟡 Sedang  Booth, tester, order sheet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6803136" y="1188720"/>
            <a:ext cx="2011680" cy="3639312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803136" y="1188720"/>
            <a:ext cx="2011680" cy="73152"/>
          </a:xfrm>
          <a:prstGeom prst="rect">
            <a:avLst/>
          </a:prstGeom>
          <a:solidFill>
            <a:srgbClr val="9ACD32"/>
          </a:solidFill>
          <a:ln w="12700">
            <a:solidFill>
              <a:srgbClr val="9ACD3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803136" y="129844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📱</a:t>
            </a:r>
            <a:endParaRPr lang="en-US" sz="3000" dirty="0"/>
          </a:p>
        </p:txBody>
      </p:sp>
      <p:sp>
        <p:nvSpPr>
          <p:cNvPr id="35" name="Text 33"/>
          <p:cNvSpPr/>
          <p:nvPr/>
        </p:nvSpPr>
        <p:spPr>
          <a:xfrm>
            <a:off x="6894576" y="1901952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Pre-order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/ Landing Page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894576" y="2496312"/>
            <a:ext cx="1828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Buka pre-order. Lihat siapa yang benar-benar mau bayar untuk inovasimu.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894576" y="3364992"/>
            <a:ext cx="1828800" cy="502920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94576" y="3364992"/>
            <a:ext cx="182880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A7B2D"/>
                </a:solidFill>
              </a:rPr>
              <a:t>🎯 Produk digital/butuh produksi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894576" y="3913632"/>
            <a:ext cx="1828800" cy="256032"/>
          </a:xfrm>
          <a:prstGeom prst="rect">
            <a:avLst/>
          </a:prstGeom>
          <a:solidFill>
            <a:srgbClr val="E8F4F2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894576" y="3913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33822"/>
                </a:solidFill>
              </a:rPr>
              <a:t>🟢 Murah  WhatsApp, IG, Linktree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33822"/>
                </a:solidFill>
              </a:rPr>
              <a:t>ROADMAP SEMESTER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Dari Inovasi ke Validasi — Siklus Tiap Minggu hingga UAS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2176272"/>
            <a:ext cx="8321040" cy="54864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920240"/>
            <a:ext cx="640080" cy="640080"/>
          </a:xfrm>
          <a:prstGeom prst="ellipse">
            <a:avLst/>
          </a:prstGeom>
          <a:solidFill>
            <a:srgbClr val="FDF3E0"/>
          </a:solidFill>
          <a:ln w="31750">
            <a:solidFill>
              <a:srgbClr val="AA7B2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0352" y="1993392"/>
            <a:ext cx="493776" cy="493776"/>
          </a:xfrm>
          <a:prstGeom prst="ellipse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0352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W9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365760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AA7B2D"/>
                </a:solidFill>
              </a:rPr>
              <a:t>Riset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AA7B2D"/>
                </a:solidFill>
              </a:rPr>
              <a:t>Pemasaran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65760" y="2606040"/>
            <a:ext cx="841248" cy="320040"/>
          </a:xfrm>
          <a:prstGeom prst="rect">
            <a:avLst/>
          </a:prstGeom>
          <a:solidFill>
            <a:srgbClr val="133822"/>
          </a:solidFill>
          <a:ln w="9525">
            <a:solidFill>
              <a:srgbClr val="AA7B2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Test Card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591056" y="1993392"/>
            <a:ext cx="493776" cy="493776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591056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W10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1426464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Project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Execution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426464" y="2606040"/>
            <a:ext cx="841248" cy="320040"/>
          </a:xfrm>
          <a:prstGeom prst="rect">
            <a:avLst/>
          </a:prstGeom>
          <a:solidFill>
            <a:srgbClr val="E8F4F2"/>
          </a:solidFill>
          <a:ln w="9525">
            <a:solidFill>
              <a:srgbClr val="5292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426464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928A"/>
                </a:solidFill>
              </a:rPr>
              <a:t>TC→L→E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2651760" y="1993392"/>
            <a:ext cx="493776" cy="493776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651760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W11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2487168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Project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Execution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487168" y="2606040"/>
            <a:ext cx="841248" cy="320040"/>
          </a:xfrm>
          <a:prstGeom prst="rect">
            <a:avLst/>
          </a:prstGeom>
          <a:solidFill>
            <a:srgbClr val="E8F4F2"/>
          </a:solidFill>
          <a:ln w="9525">
            <a:solidFill>
              <a:srgbClr val="5292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487168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928A"/>
                </a:solidFill>
              </a:rPr>
              <a:t>TC→L→E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3712464" y="1993392"/>
            <a:ext cx="493776" cy="493776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12464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W12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3547872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Project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Execution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547872" y="2606040"/>
            <a:ext cx="841248" cy="320040"/>
          </a:xfrm>
          <a:prstGeom prst="rect">
            <a:avLst/>
          </a:prstGeom>
          <a:solidFill>
            <a:srgbClr val="E8F4F2"/>
          </a:solidFill>
          <a:ln w="9525">
            <a:solidFill>
              <a:srgbClr val="5292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47872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928A"/>
                </a:solidFill>
              </a:rPr>
              <a:t>TC→L→E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4773168" y="1993392"/>
            <a:ext cx="493776" cy="493776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73168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W13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4608576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Project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Execution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608576" y="2606040"/>
            <a:ext cx="841248" cy="320040"/>
          </a:xfrm>
          <a:prstGeom prst="rect">
            <a:avLst/>
          </a:prstGeom>
          <a:solidFill>
            <a:srgbClr val="E8F4F2"/>
          </a:solidFill>
          <a:ln w="9525">
            <a:solidFill>
              <a:srgbClr val="52928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8576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928A"/>
                </a:solidFill>
              </a:rPr>
              <a:t>TC→L→E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5833872" y="1993392"/>
            <a:ext cx="493776" cy="493776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833872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W14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5669280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Project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Execution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5669280" y="2606040"/>
            <a:ext cx="841248" cy="320040"/>
          </a:xfrm>
          <a:prstGeom prst="rect">
            <a:avLst/>
          </a:prstGeom>
          <a:solidFill>
            <a:srgbClr val="E8F4F2"/>
          </a:solidFill>
          <a:ln w="9525">
            <a:solidFill>
              <a:srgbClr val="52928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669280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928A"/>
                </a:solidFill>
              </a:rPr>
              <a:t>TC→L→E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6894576" y="1993392"/>
            <a:ext cx="493776" cy="493776"/>
          </a:xfrm>
          <a:prstGeom prst="ellipse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94576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W15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6729984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Project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Execution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729984" y="2606040"/>
            <a:ext cx="841248" cy="320040"/>
          </a:xfrm>
          <a:prstGeom prst="rect">
            <a:avLst/>
          </a:prstGeom>
          <a:solidFill>
            <a:srgbClr val="E8F4F2"/>
          </a:solidFill>
          <a:ln w="9525">
            <a:solidFill>
              <a:srgbClr val="52928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729984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928A"/>
                </a:solidFill>
              </a:rPr>
              <a:t>TC→L→E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7955280" y="1993392"/>
            <a:ext cx="493776" cy="493776"/>
          </a:xfrm>
          <a:prstGeom prst="ellipse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955280" y="19933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UAS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7790688" y="1005840"/>
            <a:ext cx="84124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Presentasi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55555"/>
                </a:solidFill>
              </a:rPr>
              <a:t>+ Expo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7790688" y="2606040"/>
            <a:ext cx="841248" cy="320040"/>
          </a:xfrm>
          <a:prstGeom prst="rect">
            <a:avLst/>
          </a:prstGeom>
          <a:solidFill>
            <a:srgbClr val="133822"/>
          </a:solidFill>
          <a:ln w="9525">
            <a:solidFill>
              <a:srgbClr val="13382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790688" y="2606040"/>
            <a:ext cx="841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Final!</a:t>
            </a:r>
            <a:endParaRPr lang="en-US" sz="750" dirty="0"/>
          </a:p>
        </p:txBody>
      </p:sp>
      <p:sp>
        <p:nvSpPr>
          <p:cNvPr id="47" name="Text 45"/>
          <p:cNvSpPr/>
          <p:nvPr/>
        </p:nvSpPr>
        <p:spPr>
          <a:xfrm>
            <a:off x="365760" y="306324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55555"/>
                </a:solidFill>
              </a:rPr>
              <a:t>TC = Test Card    L = Learning Card    E = Evaluation / Iterasi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320040" y="3456432"/>
            <a:ext cx="85039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457200" y="3566160"/>
            <a:ext cx="475488" cy="475488"/>
          </a:xfrm>
          <a:prstGeom prst="ellipse">
            <a:avLst/>
          </a:prstGeom>
          <a:solidFill>
            <a:srgbClr val="7AB320"/>
          </a:solidFill>
          <a:ln w="12700">
            <a:solidFill>
              <a:srgbClr val="7AB32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57200" y="35661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🧪</a:t>
            </a:r>
            <a:endParaRPr lang="en-US" sz="1400" dirty="0"/>
          </a:p>
        </p:txBody>
      </p:sp>
      <p:sp>
        <p:nvSpPr>
          <p:cNvPr id="51" name="Text 49"/>
          <p:cNvSpPr/>
          <p:nvPr/>
        </p:nvSpPr>
        <p:spPr>
          <a:xfrm>
            <a:off x="1005840" y="3584448"/>
            <a:ext cx="2148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B3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 CARD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457200" y="3941064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Rumuskan hipotesis inovasi → Desain eksperimen → Tentukan kriteria sukses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2478024" y="354787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2928A"/>
                </a:solidFill>
              </a:rPr>
              <a:t>→</a:t>
            </a:r>
            <a:endParaRPr lang="en-US" sz="2000" dirty="0"/>
          </a:p>
        </p:txBody>
      </p:sp>
      <p:sp>
        <p:nvSpPr>
          <p:cNvPr id="54" name="Shape 52"/>
          <p:cNvSpPr/>
          <p:nvPr/>
        </p:nvSpPr>
        <p:spPr>
          <a:xfrm>
            <a:off x="3310128" y="3566160"/>
            <a:ext cx="475488" cy="475488"/>
          </a:xfrm>
          <a:prstGeom prst="ellipse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310128" y="35661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📖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3858768" y="3584448"/>
            <a:ext cx="2148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A7B2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CARD</a:t>
            </a:r>
            <a:endParaRPr lang="en-US" sz="1200" dirty="0"/>
          </a:p>
        </p:txBody>
      </p:sp>
      <p:sp>
        <p:nvSpPr>
          <p:cNvPr id="57" name="Text 55"/>
          <p:cNvSpPr/>
          <p:nvPr/>
        </p:nvSpPr>
        <p:spPr>
          <a:xfrm>
            <a:off x="3232931" y="3939715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Dokumentasikan hasil uji → Apa yang terbukti? → Apa yang harus diubah?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5495544" y="3553418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2928A"/>
                </a:solidFill>
              </a:rPr>
              <a:t>→</a:t>
            </a:r>
            <a:endParaRPr lang="en-US" sz="2000" dirty="0"/>
          </a:p>
        </p:txBody>
      </p:sp>
      <p:sp>
        <p:nvSpPr>
          <p:cNvPr id="59" name="Shape 57"/>
          <p:cNvSpPr/>
          <p:nvPr/>
        </p:nvSpPr>
        <p:spPr>
          <a:xfrm>
            <a:off x="6163056" y="3566160"/>
            <a:ext cx="475488" cy="475488"/>
          </a:xfrm>
          <a:prstGeom prst="ellipse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163056" y="35661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📈</a:t>
            </a:r>
            <a:endParaRPr lang="en-US" sz="1400" dirty="0"/>
          </a:p>
        </p:txBody>
      </p:sp>
      <p:sp>
        <p:nvSpPr>
          <p:cNvPr id="61" name="Text 59"/>
          <p:cNvSpPr/>
          <p:nvPr/>
        </p:nvSpPr>
        <p:spPr>
          <a:xfrm>
            <a:off x="6711696" y="3584448"/>
            <a:ext cx="2148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62" name="Text 60"/>
          <p:cNvSpPr/>
          <p:nvPr/>
        </p:nvSpPr>
        <p:spPr>
          <a:xfrm>
            <a:off x="6089904" y="3939715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Keputusan: Pivot inovasi, Persevere, atau Scale-up ke pasar lebih luas?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AA7B2D"/>
                </a:solidFill>
              </a:rPr>
              <a:t>AKTIVITAS HARI INI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Isi Test Card untuk Inovasi Produkmu!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320040" y="1170432"/>
            <a:ext cx="4572000" cy="3730752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170432"/>
            <a:ext cx="4572000" cy="36576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1704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📝  INSTRUKSI  (60 Menit)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777240" cy="420624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645920"/>
            <a:ext cx="777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AA7B2D"/>
                </a:solidFill>
              </a:rPr>
              <a:t>10 mnt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298448" y="1673352"/>
            <a:ext cx="34564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inovasi produkmu — apa yang sudah berubah sejak W2?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157984"/>
            <a:ext cx="777240" cy="420624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157984"/>
            <a:ext cx="777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AA7B2D"/>
                </a:solidFill>
              </a:rPr>
              <a:t>15 mnt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298448" y="2185416"/>
            <a:ext cx="34564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 Step 1 &amp; 4: hipotesis inovasi dan kriteria keberhasilan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670048"/>
            <a:ext cx="777240" cy="420624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670048"/>
            <a:ext cx="777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AA7B2D"/>
                </a:solidFill>
              </a:rPr>
              <a:t>15 mnt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1298448" y="2697480"/>
            <a:ext cx="34564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 Step 2 &amp; 3: metode pengujian dan metrik yang diukur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182112"/>
            <a:ext cx="777240" cy="420624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182112"/>
            <a:ext cx="777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AA7B2D"/>
                </a:solidFill>
              </a:rPr>
              <a:t>10 mnt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298448" y="3209544"/>
            <a:ext cx="34564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Siapkan instrumen uji (form survei, panduan wawancara, atau booth plan)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694176"/>
            <a:ext cx="777240" cy="420624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694176"/>
            <a:ext cx="777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AA7B2D"/>
                </a:solidFill>
              </a:rPr>
              <a:t>5 mnt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298448" y="3721608"/>
            <a:ext cx="34564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 1 menit: 'Kami uji ini, dengan cara ini, berhasil jika...'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7200" y="4206240"/>
            <a:ext cx="777240" cy="420624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206240"/>
            <a:ext cx="777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AA7B2D"/>
                </a:solidFill>
              </a:rPr>
              <a:t>5 mnt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298448" y="4233672"/>
            <a:ext cx="34564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fasilitator &amp; perbaikan Test Card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074920" y="1170432"/>
            <a:ext cx="3749040" cy="1719072"/>
          </a:xfrm>
          <a:prstGeom prst="rect">
            <a:avLst/>
          </a:prstGeom>
          <a:solidFill>
            <a:srgbClr val="FFFFFF"/>
          </a:solidFill>
          <a:ln w="12700">
            <a:solidFill>
              <a:srgbClr val="AA7B2D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5074920" y="1170432"/>
            <a:ext cx="3749040" cy="365760"/>
          </a:xfrm>
          <a:prstGeom prst="rect">
            <a:avLst/>
          </a:prstGeom>
          <a:solidFill>
            <a:srgbClr val="AA7B2D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074920" y="117043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🎯  OUTPUT TIM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212080" y="1618488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Test Card inovasi terisi lengkap (4 step)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212080" y="2029968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Draft instrumen pengujian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212080" y="2441448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Timeline riset 5–7 hari ke depan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074920" y="3017520"/>
            <a:ext cx="3749040" cy="1883664"/>
          </a:xfrm>
          <a:prstGeom prst="rect">
            <a:avLst/>
          </a:prstGeom>
          <a:solidFill>
            <a:srgbClr val="FFFFFF"/>
          </a:solidFill>
          <a:ln w="12700">
            <a:solidFill>
              <a:srgbClr val="133822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074920" y="3017520"/>
            <a:ext cx="3749040" cy="36576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074920" y="30175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📊  RUBRIK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212080" y="3456432"/>
            <a:ext cx="2606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</a:rPr>
              <a:t>Relevansi hipotesis dengan inovasi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7818120" y="3474720"/>
            <a:ext cx="777240" cy="256032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18120" y="3474720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A7B2D"/>
                </a:solidFill>
              </a:rPr>
              <a:t>35%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212080" y="3813048"/>
            <a:ext cx="2606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</a:rPr>
              <a:t>Kriteria sukses yang terukur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7818120" y="3831336"/>
            <a:ext cx="777240" cy="256032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818120" y="3831336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A7B2D"/>
                </a:solidFill>
              </a:rPr>
              <a:t>30%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212080" y="4169664"/>
            <a:ext cx="2606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</a:rPr>
              <a:t>Kualitas instrumen uji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7818120" y="4187952"/>
            <a:ext cx="777240" cy="256032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818120" y="4187952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A7B2D"/>
                </a:solidFill>
              </a:rPr>
              <a:t>25%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5212080" y="4526280"/>
            <a:ext cx="2606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</a:rPr>
              <a:t>Presentasi rencana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7818120" y="4544568"/>
            <a:ext cx="777240" cy="256032"/>
          </a:xfrm>
          <a:prstGeom prst="rect">
            <a:avLst/>
          </a:prstGeom>
          <a:solidFill>
            <a:srgbClr val="FDF3E0"/>
          </a:solidFill>
          <a:ln w="12700">
            <a:solidFill>
              <a:srgbClr val="AA7B2D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818120" y="4544568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A7B2D"/>
                </a:solidFill>
              </a:rPr>
              <a:t>10%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2928A"/>
                </a:solidFill>
              </a:rPr>
              <a:t>REFLEKSI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Pertanyaan Sebelum Kamu Terjun ke Lapangan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65760" y="1261872"/>
            <a:ext cx="8412480" cy="1097280"/>
          </a:xfrm>
          <a:prstGeom prst="rect">
            <a:avLst/>
          </a:prstGeom>
          <a:solidFill>
            <a:srgbClr val="FFFFFF"/>
          </a:solidFill>
          <a:ln w="1524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344168"/>
            <a:ext cx="530352" cy="530352"/>
          </a:xfrm>
          <a:prstGeom prst="ellipse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134416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51560" y="1325880"/>
            <a:ext cx="7543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Apa INOVASI TERBESAR produkmu yang belum dibuktikan ke pasar?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51560" y="1810512"/>
            <a:ext cx="7543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Itu yang harus jadi isi 'We believe that' di Test Card-mu. Jangan terlalu umum.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2478024"/>
            <a:ext cx="8412480" cy="1097280"/>
          </a:xfrm>
          <a:prstGeom prst="rect">
            <a:avLst/>
          </a:prstGeom>
          <a:solidFill>
            <a:srgbClr val="FFFFFF"/>
          </a:solidFill>
          <a:ln w="1524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1480" y="2560320"/>
            <a:ext cx="530352" cy="530352"/>
          </a:xfrm>
          <a:prstGeom prst="ellipse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256032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51560" y="2542032"/>
            <a:ext cx="7543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Kriteria keberhasilan seperti apa yang JUJUR — bukan yang mudah dicapai?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051560" y="3026664"/>
            <a:ext cx="7543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'We are right if' harus menantang tapi realistis. Jangan pasang bar terlalu rendah demi kelihatan sukses.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" y="3694176"/>
            <a:ext cx="8412480" cy="1097280"/>
          </a:xfrm>
          <a:prstGeom prst="rect">
            <a:avLst/>
          </a:prstGeom>
          <a:solidFill>
            <a:srgbClr val="FFFFFF"/>
          </a:solidFill>
          <a:ln w="1524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776472"/>
            <a:ext cx="530352" cy="530352"/>
          </a:xfrm>
          <a:prstGeom prst="ellipse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377647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51560" y="3758184"/>
            <a:ext cx="7543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Kalau ternyata inovasimu TIDAK diterima pasar, apa rencana pivot-mu?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051560" y="4242816"/>
            <a:ext cx="7543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29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Bersiaplah. Inovasi bukan soal ego — soal solusi yang benar-benar dibutuhkan pelanggan.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133822"/>
          </a:solidFill>
          <a:ln w="12700">
            <a:solidFill>
              <a:srgbClr val="1338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82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33822"/>
                </a:solidFill>
              </a:rPr>
              <a:t>RANGKUMAN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484632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 Pertemuan 9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216152"/>
            <a:ext cx="42519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216152"/>
            <a:ext cx="530352" cy="105156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216152"/>
            <a:ext cx="530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41832" y="1307592"/>
            <a:ext cx="3520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Inovasi Harus Dibuktikan ke Pasar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41832" y="1700784"/>
            <a:ext cx="3520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Inovasi yang hebat di atas kertas belum berarti apa-apa. Pelanggan nyata yang memutuskan.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754880" y="1216152"/>
            <a:ext cx="42519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1216152"/>
            <a:ext cx="530352" cy="1051560"/>
          </a:xfrm>
          <a:prstGeom prst="rect">
            <a:avLst/>
          </a:prstGeom>
          <a:solidFill>
            <a:srgbClr val="7AB320"/>
          </a:solidFill>
          <a:ln w="12700">
            <a:solidFill>
              <a:srgbClr val="7AB3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1216152"/>
            <a:ext cx="530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376672" y="1307592"/>
            <a:ext cx="3520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 Card = 4 Langkah Validasi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376672" y="1700784"/>
            <a:ext cx="3520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→ Test → Metric → Criteria. Isi keempatnya sebelum kamu terjun ke lapangan.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20040" y="2404872"/>
            <a:ext cx="42519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20040" y="2404872"/>
            <a:ext cx="530352" cy="105156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0040" y="2404872"/>
            <a:ext cx="530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41832" y="2496312"/>
            <a:ext cx="3520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Kriteria Harus Ditetapkan Duluan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41832" y="2889504"/>
            <a:ext cx="3520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Tulis 'We are right if...' sebelum mulai — jangan ubah setelah lihat hasil. Itu namanya cherry-picking.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54880" y="2404872"/>
            <a:ext cx="42519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54880" y="2404872"/>
            <a:ext cx="530352" cy="105156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2404872"/>
            <a:ext cx="530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376672" y="2496312"/>
            <a:ext cx="3520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Siklus TC → L → E Setiap Minggu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376672" y="2889504"/>
            <a:ext cx="35204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W10–W15: setiap minggu ada Test Card baru, Learning Card, dan evaluasi. Bisnis tumbuh dari iterasi.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20040" y="3593592"/>
            <a:ext cx="85039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52928A"/>
            </a:solidFill>
            <a:prstDash val="solid"/>
          </a:ln>
          <a:effectLst>
            <a:outerShdw blurRad="889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20040" y="3593592"/>
            <a:ext cx="530352" cy="1051560"/>
          </a:xfrm>
          <a:prstGeom prst="rect">
            <a:avLst/>
          </a:prstGeom>
          <a:solidFill>
            <a:srgbClr val="52928A"/>
          </a:solidFill>
          <a:ln w="12700">
            <a:solidFill>
              <a:srgbClr val="5292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0040" y="3593592"/>
            <a:ext cx="530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05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41832" y="3685032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82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Pivot Bukan Kekalahan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941832" y="4078224"/>
            <a:ext cx="77724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Kalau inovasimu perlu diubah berdasarkan data lapangan, itu tanda kamu bekerja dengan cara yang benar.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1469</Words>
  <Application>Microsoft Macintosh PowerPoint</Application>
  <PresentationFormat>On-screen Show (16:9)</PresentationFormat>
  <Paragraphs>272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Riset Pemasaran - Validasi Inovasi Produk</dc:title>
  <dc:subject>PptxGenJS Presentation</dc:subject>
  <dc:creator>PptxGenJS</dc:creator>
  <cp:lastModifiedBy>fiqgant</cp:lastModifiedBy>
  <cp:revision>4</cp:revision>
  <dcterms:created xsi:type="dcterms:W3CDTF">2026-06-02T04:19:24Z</dcterms:created>
  <dcterms:modified xsi:type="dcterms:W3CDTF">2026-06-02T04:24:03Z</dcterms:modified>
</cp:coreProperties>
</file>